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Funtastic" charset="1" panose="00000000000000000000"/>
      <p:regular r:id="rId16"/>
    </p:embeddedFont>
    <p:embeddedFont>
      <p:font typeface="Marykate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jpe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4.png" Type="http://schemas.openxmlformats.org/officeDocument/2006/relationships/image"/><Relationship Id="rId5" Target="../media/image23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3411" y="7139794"/>
            <a:ext cx="14882392" cy="5772759"/>
          </a:xfrm>
          <a:custGeom>
            <a:avLst/>
            <a:gdLst/>
            <a:ahLst/>
            <a:cxnLst/>
            <a:rect r="r" b="b" t="t" l="l"/>
            <a:pathLst>
              <a:path h="5772759" w="14882392">
                <a:moveTo>
                  <a:pt x="0" y="0"/>
                </a:moveTo>
                <a:lnTo>
                  <a:pt x="14882392" y="0"/>
                </a:lnTo>
                <a:lnTo>
                  <a:pt x="14882392" y="5772759"/>
                </a:lnTo>
                <a:lnTo>
                  <a:pt x="0" y="577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6568">
            <a:off x="10832252" y="3500652"/>
            <a:ext cx="11058141" cy="7861333"/>
          </a:xfrm>
          <a:custGeom>
            <a:avLst/>
            <a:gdLst/>
            <a:ahLst/>
            <a:cxnLst/>
            <a:rect r="r" b="b" t="t" l="l"/>
            <a:pathLst>
              <a:path h="7861333" w="11058141">
                <a:moveTo>
                  <a:pt x="0" y="0"/>
                </a:moveTo>
                <a:lnTo>
                  <a:pt x="11058141" y="0"/>
                </a:lnTo>
                <a:lnTo>
                  <a:pt x="11058141" y="7861333"/>
                </a:lnTo>
                <a:lnTo>
                  <a:pt x="0" y="786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340248" y="3802934"/>
            <a:ext cx="7556553" cy="5234660"/>
          </a:xfrm>
          <a:custGeom>
            <a:avLst/>
            <a:gdLst/>
            <a:ahLst/>
            <a:cxnLst/>
            <a:rect r="r" b="b" t="t" l="l"/>
            <a:pathLst>
              <a:path h="5234660" w="7556553">
                <a:moveTo>
                  <a:pt x="7556553" y="0"/>
                </a:moveTo>
                <a:lnTo>
                  <a:pt x="0" y="0"/>
                </a:lnTo>
                <a:lnTo>
                  <a:pt x="0" y="5234660"/>
                </a:lnTo>
                <a:lnTo>
                  <a:pt x="7556553" y="5234660"/>
                </a:lnTo>
                <a:lnTo>
                  <a:pt x="7556553" y="0"/>
                </a:lnTo>
                <a:close/>
              </a:path>
            </a:pathLst>
          </a:custGeom>
          <a:blipFill>
            <a:blip r:embed="rId6"/>
            <a:stretch>
              <a:fillRect l="-3268" t="-2272" r="-3268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8141912"/>
            <a:ext cx="7734031" cy="1434311"/>
          </a:xfrm>
          <a:custGeom>
            <a:avLst/>
            <a:gdLst/>
            <a:ahLst/>
            <a:cxnLst/>
            <a:rect r="r" b="b" t="t" l="l"/>
            <a:pathLst>
              <a:path h="1434311" w="7734031">
                <a:moveTo>
                  <a:pt x="7734031" y="0"/>
                </a:moveTo>
                <a:lnTo>
                  <a:pt x="0" y="0"/>
                </a:lnTo>
                <a:lnTo>
                  <a:pt x="0" y="1434311"/>
                </a:lnTo>
                <a:lnTo>
                  <a:pt x="7734031" y="1434311"/>
                </a:lnTo>
                <a:lnTo>
                  <a:pt x="773403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951861" y="8541144"/>
            <a:ext cx="9613556" cy="2070157"/>
          </a:xfrm>
          <a:custGeom>
            <a:avLst/>
            <a:gdLst/>
            <a:ahLst/>
            <a:cxnLst/>
            <a:rect r="r" b="b" t="t" l="l"/>
            <a:pathLst>
              <a:path h="2070157" w="9613556">
                <a:moveTo>
                  <a:pt x="9613556" y="0"/>
                </a:moveTo>
                <a:lnTo>
                  <a:pt x="0" y="0"/>
                </a:lnTo>
                <a:lnTo>
                  <a:pt x="0" y="2070157"/>
                </a:lnTo>
                <a:lnTo>
                  <a:pt x="9613556" y="2070157"/>
                </a:lnTo>
                <a:lnTo>
                  <a:pt x="96135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91859" y="224609"/>
            <a:ext cx="4802196" cy="984450"/>
          </a:xfrm>
          <a:custGeom>
            <a:avLst/>
            <a:gdLst/>
            <a:ahLst/>
            <a:cxnLst/>
            <a:rect r="r" b="b" t="t" l="l"/>
            <a:pathLst>
              <a:path h="984450" w="4802196">
                <a:moveTo>
                  <a:pt x="0" y="0"/>
                </a:moveTo>
                <a:lnTo>
                  <a:pt x="4802196" y="0"/>
                </a:lnTo>
                <a:lnTo>
                  <a:pt x="4802196" y="984451"/>
                </a:lnTo>
                <a:lnTo>
                  <a:pt x="0" y="9844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8866" y="289042"/>
            <a:ext cx="739658" cy="739658"/>
          </a:xfrm>
          <a:custGeom>
            <a:avLst/>
            <a:gdLst/>
            <a:ahLst/>
            <a:cxnLst/>
            <a:rect r="r" b="b" t="t" l="l"/>
            <a:pathLst>
              <a:path h="739658" w="739658">
                <a:moveTo>
                  <a:pt x="0" y="0"/>
                </a:moveTo>
                <a:lnTo>
                  <a:pt x="739659" y="0"/>
                </a:lnTo>
                <a:lnTo>
                  <a:pt x="739659" y="739658"/>
                </a:lnTo>
                <a:lnTo>
                  <a:pt x="0" y="739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75675" y="289042"/>
            <a:ext cx="917614" cy="739658"/>
          </a:xfrm>
          <a:custGeom>
            <a:avLst/>
            <a:gdLst/>
            <a:ahLst/>
            <a:cxnLst/>
            <a:rect r="r" b="b" t="t" l="l"/>
            <a:pathLst>
              <a:path h="739658" w="917614">
                <a:moveTo>
                  <a:pt x="0" y="0"/>
                </a:moveTo>
                <a:lnTo>
                  <a:pt x="917614" y="0"/>
                </a:lnTo>
                <a:lnTo>
                  <a:pt x="917614" y="739658"/>
                </a:lnTo>
                <a:lnTo>
                  <a:pt x="0" y="7396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40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8465" y="583484"/>
            <a:ext cx="11758639" cy="630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2"/>
              </a:lnSpc>
            </a:pPr>
            <a:r>
              <a:rPr lang="en-US" sz="6768">
                <a:solidFill>
                  <a:srgbClr val="FFF9EE"/>
                </a:solidFill>
                <a:latin typeface="Funtastic"/>
                <a:ea typeface="Funtastic"/>
                <a:cs typeface="Funtastic"/>
                <a:sym typeface="Funtastic"/>
              </a:rPr>
              <a:t>PRED</a:t>
            </a:r>
            <a:r>
              <a:rPr lang="en-US" sz="6768" strike="noStrike" u="none">
                <a:solidFill>
                  <a:srgbClr val="FFF9EE"/>
                </a:solidFill>
                <a:latin typeface="Funtastic"/>
                <a:ea typeface="Funtastic"/>
                <a:cs typeface="Funtastic"/>
                <a:sym typeface="Funtastic"/>
              </a:rPr>
              <a:t>IKSI RISIKO SAHAM PERUSAHAAN DI SUMATERA BAGIAN SELATAN MENGGUNAKAN METODE INVERSE TRANSFORM DAN ACCEPTANCE-REJECTION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148087" y="289042"/>
            <a:ext cx="796645" cy="796645"/>
          </a:xfrm>
          <a:custGeom>
            <a:avLst/>
            <a:gdLst/>
            <a:ahLst/>
            <a:cxnLst/>
            <a:rect r="r" b="b" t="t" l="l"/>
            <a:pathLst>
              <a:path h="796645" w="796645">
                <a:moveTo>
                  <a:pt x="0" y="0"/>
                </a:moveTo>
                <a:lnTo>
                  <a:pt x="796645" y="0"/>
                </a:lnTo>
                <a:lnTo>
                  <a:pt x="796645" y="796645"/>
                </a:lnTo>
                <a:lnTo>
                  <a:pt x="0" y="796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67076" y="354210"/>
            <a:ext cx="666308" cy="666308"/>
          </a:xfrm>
          <a:custGeom>
            <a:avLst/>
            <a:gdLst/>
            <a:ahLst/>
            <a:cxnLst/>
            <a:rect r="r" b="b" t="t" l="l"/>
            <a:pathLst>
              <a:path h="666308" w="666308">
                <a:moveTo>
                  <a:pt x="0" y="0"/>
                </a:moveTo>
                <a:lnTo>
                  <a:pt x="666308" y="0"/>
                </a:lnTo>
                <a:lnTo>
                  <a:pt x="666308" y="666308"/>
                </a:lnTo>
                <a:lnTo>
                  <a:pt x="0" y="66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93563" y="260916"/>
            <a:ext cx="845653" cy="795909"/>
          </a:xfrm>
          <a:custGeom>
            <a:avLst/>
            <a:gdLst/>
            <a:ahLst/>
            <a:cxnLst/>
            <a:rect r="r" b="b" t="t" l="l"/>
            <a:pathLst>
              <a:path h="795909" w="845653">
                <a:moveTo>
                  <a:pt x="0" y="0"/>
                </a:moveTo>
                <a:lnTo>
                  <a:pt x="845653" y="0"/>
                </a:lnTo>
                <a:lnTo>
                  <a:pt x="845653" y="795909"/>
                </a:lnTo>
                <a:lnTo>
                  <a:pt x="0" y="7959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5709" y="8341119"/>
            <a:ext cx="664001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7E7"/>
                </a:solidFill>
                <a:latin typeface="Funtastic"/>
                <a:ea typeface="Funtastic"/>
                <a:cs typeface="Funtastic"/>
                <a:sym typeface="Funtastic"/>
              </a:rPr>
              <a:t>Kelompok 8  | RB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9274">
            <a:off x="-2675976" y="-2535358"/>
            <a:ext cx="13679761" cy="9725067"/>
          </a:xfrm>
          <a:custGeom>
            <a:avLst/>
            <a:gdLst/>
            <a:ahLst/>
            <a:cxnLst/>
            <a:rect r="r" b="b" t="t" l="l"/>
            <a:pathLst>
              <a:path h="9725067" w="13679761">
                <a:moveTo>
                  <a:pt x="13679761" y="0"/>
                </a:moveTo>
                <a:lnTo>
                  <a:pt x="0" y="0"/>
                </a:lnTo>
                <a:lnTo>
                  <a:pt x="0" y="9725066"/>
                </a:lnTo>
                <a:lnTo>
                  <a:pt x="13679761" y="9725066"/>
                </a:lnTo>
                <a:lnTo>
                  <a:pt x="136797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7319" y="2873826"/>
            <a:ext cx="11568022" cy="7413174"/>
          </a:xfrm>
          <a:custGeom>
            <a:avLst/>
            <a:gdLst/>
            <a:ahLst/>
            <a:cxnLst/>
            <a:rect r="r" b="b" t="t" l="l"/>
            <a:pathLst>
              <a:path h="7413174" w="11568022">
                <a:moveTo>
                  <a:pt x="0" y="0"/>
                </a:moveTo>
                <a:lnTo>
                  <a:pt x="11568021" y="0"/>
                </a:lnTo>
                <a:lnTo>
                  <a:pt x="11568021" y="7413174"/>
                </a:lnTo>
                <a:lnTo>
                  <a:pt x="0" y="741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2475"/>
            <a:ext cx="7631472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280"/>
              </a:lnSpc>
            </a:pPr>
            <a:r>
              <a:rPr lang="en-US" sz="14400" strike="noStrike" u="none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4827">
            <a:off x="-2429248" y="2394700"/>
            <a:ext cx="16306798" cy="11592651"/>
          </a:xfrm>
          <a:custGeom>
            <a:avLst/>
            <a:gdLst/>
            <a:ahLst/>
            <a:cxnLst/>
            <a:rect r="r" b="b" t="t" l="l"/>
            <a:pathLst>
              <a:path h="11592651" w="16306798">
                <a:moveTo>
                  <a:pt x="0" y="0"/>
                </a:moveTo>
                <a:lnTo>
                  <a:pt x="16306798" y="0"/>
                </a:lnTo>
                <a:lnTo>
                  <a:pt x="16306798" y="11592651"/>
                </a:lnTo>
                <a:lnTo>
                  <a:pt x="0" y="1159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728806" y="1428781"/>
            <a:ext cx="10509313" cy="7471166"/>
          </a:xfrm>
          <a:custGeom>
            <a:avLst/>
            <a:gdLst/>
            <a:ahLst/>
            <a:cxnLst/>
            <a:rect r="r" b="b" t="t" l="l"/>
            <a:pathLst>
              <a:path h="7471166" w="10509313">
                <a:moveTo>
                  <a:pt x="0" y="0"/>
                </a:moveTo>
                <a:lnTo>
                  <a:pt x="10509313" y="0"/>
                </a:lnTo>
                <a:lnTo>
                  <a:pt x="10509313" y="7471166"/>
                </a:lnTo>
                <a:lnTo>
                  <a:pt x="0" y="747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3236" y="1931179"/>
            <a:ext cx="5860921" cy="6353302"/>
          </a:xfrm>
          <a:custGeom>
            <a:avLst/>
            <a:gdLst/>
            <a:ahLst/>
            <a:cxnLst/>
            <a:rect r="r" b="b" t="t" l="l"/>
            <a:pathLst>
              <a:path h="6353302" w="5860921">
                <a:moveTo>
                  <a:pt x="0" y="0"/>
                </a:moveTo>
                <a:lnTo>
                  <a:pt x="5860922" y="0"/>
                </a:lnTo>
                <a:lnTo>
                  <a:pt x="5860922" y="6353302"/>
                </a:lnTo>
                <a:lnTo>
                  <a:pt x="0" y="6353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6229" y="857250"/>
            <a:ext cx="1188207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</a:pPr>
            <a:r>
              <a:rPr lang="en-US" sz="87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ANGGOTA KELOMPOK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6229" y="3219989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229" y="6487532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8715" y="2848882"/>
            <a:ext cx="6539152" cy="164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Refa Destiny Pranata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(123450016)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6229" y="8466450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6229" y="4750764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715" y="4479973"/>
            <a:ext cx="7039312" cy="242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Nayla Salsabila Fathianisa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(123450082)</a:t>
            </a:r>
          </a:p>
          <a:p>
            <a:pPr algn="ctr">
              <a:lnSpc>
                <a:spcPts val="61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12079" y="6178082"/>
            <a:ext cx="6672423" cy="211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Malika Azzahra Salsabila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(123450090)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8715" y="8122556"/>
            <a:ext cx="580421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Razin Hafid Hamdi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(123450096)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4827">
            <a:off x="-2429248" y="2394700"/>
            <a:ext cx="16306798" cy="11592651"/>
          </a:xfrm>
          <a:custGeom>
            <a:avLst/>
            <a:gdLst/>
            <a:ahLst/>
            <a:cxnLst/>
            <a:rect r="r" b="b" t="t" l="l"/>
            <a:pathLst>
              <a:path h="11592651" w="16306798">
                <a:moveTo>
                  <a:pt x="0" y="0"/>
                </a:moveTo>
                <a:lnTo>
                  <a:pt x="16306798" y="0"/>
                </a:lnTo>
                <a:lnTo>
                  <a:pt x="16306798" y="11592651"/>
                </a:lnTo>
                <a:lnTo>
                  <a:pt x="0" y="1159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728806" y="1428781"/>
            <a:ext cx="10509313" cy="7471166"/>
          </a:xfrm>
          <a:custGeom>
            <a:avLst/>
            <a:gdLst/>
            <a:ahLst/>
            <a:cxnLst/>
            <a:rect r="r" b="b" t="t" l="l"/>
            <a:pathLst>
              <a:path h="7471166" w="10509313">
                <a:moveTo>
                  <a:pt x="0" y="0"/>
                </a:moveTo>
                <a:lnTo>
                  <a:pt x="10509313" y="0"/>
                </a:lnTo>
                <a:lnTo>
                  <a:pt x="10509313" y="7471166"/>
                </a:lnTo>
                <a:lnTo>
                  <a:pt x="0" y="747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229" y="3645761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229" y="7363841"/>
            <a:ext cx="432471" cy="413600"/>
          </a:xfrm>
          <a:custGeom>
            <a:avLst/>
            <a:gdLst/>
            <a:ahLst/>
            <a:cxnLst/>
            <a:rect r="r" b="b" t="t" l="l"/>
            <a:pathLst>
              <a:path h="413600" w="432471">
                <a:moveTo>
                  <a:pt x="0" y="0"/>
                </a:moveTo>
                <a:lnTo>
                  <a:pt x="432471" y="0"/>
                </a:lnTo>
                <a:lnTo>
                  <a:pt x="432471" y="413600"/>
                </a:lnTo>
                <a:lnTo>
                  <a:pt x="0" y="41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2976" y="3383280"/>
            <a:ext cx="9707591" cy="34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4D4D4D"/>
                </a:solidFill>
                <a:latin typeface="Marykate"/>
                <a:ea typeface="Marykate"/>
                <a:cs typeface="Marykate"/>
                <a:sym typeface="Marykate"/>
              </a:rPr>
              <a:t>Pasar modal Indonesia tumbuh signifikan sebagai instrumen investasi, namun saham mengandung risiko fluktuasi harga akibat faktor makroekonomi, politik, dan kinerja perusahaan, sehingga prediksi risiko menjadi krusial dalam manajemen portofolio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94709" y="1695450"/>
            <a:ext cx="6344012" cy="6495575"/>
          </a:xfrm>
          <a:custGeom>
            <a:avLst/>
            <a:gdLst/>
            <a:ahLst/>
            <a:cxnLst/>
            <a:rect r="r" b="b" t="t" l="l"/>
            <a:pathLst>
              <a:path h="6495575" w="6344012">
                <a:moveTo>
                  <a:pt x="0" y="0"/>
                </a:moveTo>
                <a:lnTo>
                  <a:pt x="6344012" y="0"/>
                </a:lnTo>
                <a:lnTo>
                  <a:pt x="6344012" y="6495575"/>
                </a:lnTo>
                <a:lnTo>
                  <a:pt x="0" y="6495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57250"/>
            <a:ext cx="993186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</a:pPr>
            <a:r>
              <a:rPr lang="en-US" sz="87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LATAR BELAKANG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2976" y="7124013"/>
            <a:ext cx="9707591" cy="273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4D4D4D"/>
                </a:solidFill>
                <a:latin typeface="Marykate"/>
                <a:ea typeface="Marykate"/>
                <a:cs typeface="Marykate"/>
                <a:sym typeface="Marykate"/>
              </a:rPr>
              <a:t>PT Bukit Asam Tbk (batubara), PT Semen Baturaja Tbk (semen), dan PT RMK Energy Tbk (energi) merupakan perusahaan strategis Sumatera Selatan yang berkontribusi penting bagi ekonomi regional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46048">
            <a:off x="5867956" y="-1634724"/>
            <a:ext cx="5919874" cy="4208492"/>
          </a:xfrm>
          <a:custGeom>
            <a:avLst/>
            <a:gdLst/>
            <a:ahLst/>
            <a:cxnLst/>
            <a:rect r="r" b="b" t="t" l="l"/>
            <a:pathLst>
              <a:path h="4208492" w="5919874">
                <a:moveTo>
                  <a:pt x="0" y="0"/>
                </a:moveTo>
                <a:lnTo>
                  <a:pt x="5919875" y="0"/>
                </a:lnTo>
                <a:lnTo>
                  <a:pt x="5919875" y="4208493"/>
                </a:lnTo>
                <a:lnTo>
                  <a:pt x="0" y="420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5213" y="2531841"/>
            <a:ext cx="9515533" cy="7755159"/>
          </a:xfrm>
          <a:custGeom>
            <a:avLst/>
            <a:gdLst/>
            <a:ahLst/>
            <a:cxnLst/>
            <a:rect r="r" b="b" t="t" l="l"/>
            <a:pathLst>
              <a:path h="7755159" w="9515533">
                <a:moveTo>
                  <a:pt x="0" y="0"/>
                </a:moveTo>
                <a:lnTo>
                  <a:pt x="9515532" y="0"/>
                </a:lnTo>
                <a:lnTo>
                  <a:pt x="9515532" y="7755159"/>
                </a:lnTo>
                <a:lnTo>
                  <a:pt x="0" y="775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781" y="2299820"/>
            <a:ext cx="1716771" cy="1757786"/>
          </a:xfrm>
          <a:custGeom>
            <a:avLst/>
            <a:gdLst/>
            <a:ahLst/>
            <a:cxnLst/>
            <a:rect r="r" b="b" t="t" l="l"/>
            <a:pathLst>
              <a:path h="1757786" w="1716771">
                <a:moveTo>
                  <a:pt x="0" y="0"/>
                </a:moveTo>
                <a:lnTo>
                  <a:pt x="1716771" y="0"/>
                </a:lnTo>
                <a:lnTo>
                  <a:pt x="1716771" y="1757786"/>
                </a:lnTo>
                <a:lnTo>
                  <a:pt x="0" y="1757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7781" y="4808648"/>
            <a:ext cx="1716771" cy="1600773"/>
          </a:xfrm>
          <a:custGeom>
            <a:avLst/>
            <a:gdLst/>
            <a:ahLst/>
            <a:cxnLst/>
            <a:rect r="r" b="b" t="t" l="l"/>
            <a:pathLst>
              <a:path h="1600773" w="1716771">
                <a:moveTo>
                  <a:pt x="0" y="0"/>
                </a:moveTo>
                <a:lnTo>
                  <a:pt x="1716771" y="0"/>
                </a:lnTo>
                <a:lnTo>
                  <a:pt x="1716771" y="1600772"/>
                </a:lnTo>
                <a:lnTo>
                  <a:pt x="0" y="16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571" t="0" r="-73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748" y="7474331"/>
            <a:ext cx="1908838" cy="1652899"/>
          </a:xfrm>
          <a:custGeom>
            <a:avLst/>
            <a:gdLst/>
            <a:ahLst/>
            <a:cxnLst/>
            <a:rect r="r" b="b" t="t" l="l"/>
            <a:pathLst>
              <a:path h="1652899" w="1908838">
                <a:moveTo>
                  <a:pt x="0" y="0"/>
                </a:moveTo>
                <a:lnTo>
                  <a:pt x="1908838" y="0"/>
                </a:lnTo>
                <a:lnTo>
                  <a:pt x="1908838" y="1652899"/>
                </a:lnTo>
                <a:lnTo>
                  <a:pt x="0" y="1652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44" t="0" r="-364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7639" y="298073"/>
            <a:ext cx="993186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</a:pPr>
            <a:r>
              <a:rPr lang="en-US" sz="8799">
                <a:solidFill>
                  <a:srgbClr val="EDE6D2"/>
                </a:solidFill>
                <a:latin typeface="Funtastic"/>
                <a:ea typeface="Funtastic"/>
                <a:cs typeface="Funtastic"/>
                <a:sym typeface="Funtastic"/>
              </a:rPr>
              <a:t>TUJUAN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6619" y="2700761"/>
            <a:ext cx="7626527" cy="194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1"/>
              </a:lnSpc>
            </a:pPr>
            <a:r>
              <a:rPr lang="en-US" sz="3801" spc="57">
                <a:solidFill>
                  <a:srgbClr val="347571"/>
                </a:solidFill>
                <a:latin typeface="Marykate"/>
                <a:ea typeface="Marykate"/>
                <a:cs typeface="Marykate"/>
                <a:sym typeface="Marykate"/>
              </a:rPr>
              <a:t>Menganalisis return historis ketiga saham dari data harga penutupan periode empat tahun</a:t>
            </a:r>
          </a:p>
          <a:p>
            <a:pPr algn="l">
              <a:lnSpc>
                <a:spcPts val="490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16619" y="4560643"/>
            <a:ext cx="7626527" cy="261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1"/>
              </a:lnSpc>
            </a:pPr>
            <a:r>
              <a:rPr lang="en-US" sz="3801" spc="57">
                <a:solidFill>
                  <a:srgbClr val="347571"/>
                </a:solidFill>
                <a:latin typeface="Marykate"/>
                <a:ea typeface="Marykate"/>
                <a:cs typeface="Marykate"/>
                <a:sym typeface="Marykate"/>
              </a:rPr>
              <a:t>Mengimplementasikan metode Inverse Transform untuk membangkitkan bilangan acak distribusi uniform dan Cauchy.</a:t>
            </a:r>
          </a:p>
          <a:p>
            <a:pPr algn="just">
              <a:lnSpc>
                <a:spcPts val="490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16619" y="6341143"/>
            <a:ext cx="7626527" cy="394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1"/>
              </a:lnSpc>
            </a:pPr>
          </a:p>
          <a:p>
            <a:pPr algn="just">
              <a:lnSpc>
                <a:spcPts val="5321"/>
              </a:lnSpc>
            </a:pPr>
            <a:r>
              <a:rPr lang="en-US" sz="3801" spc="57">
                <a:solidFill>
                  <a:srgbClr val="347571"/>
                </a:solidFill>
                <a:latin typeface="Marykate"/>
                <a:ea typeface="Marykate"/>
                <a:cs typeface="Marykate"/>
                <a:sym typeface="Marykate"/>
              </a:rPr>
              <a:t>Mengimplementasikan metode Acceptance-Rejection dengan distribusi Cauchy sebagai proposal untuk membangkitkan sampel distribusi-t Student (df=4).</a:t>
            </a:r>
          </a:p>
          <a:p>
            <a:pPr algn="just">
              <a:lnSpc>
                <a:spcPts val="490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53716">
            <a:off x="-6089824" y="1531576"/>
            <a:ext cx="21040000" cy="11829356"/>
          </a:xfrm>
          <a:custGeom>
            <a:avLst/>
            <a:gdLst/>
            <a:ahLst/>
            <a:cxnLst/>
            <a:rect r="r" b="b" t="t" l="l"/>
            <a:pathLst>
              <a:path h="11829356" w="21040000">
                <a:moveTo>
                  <a:pt x="0" y="0"/>
                </a:moveTo>
                <a:lnTo>
                  <a:pt x="21039999" y="0"/>
                </a:lnTo>
                <a:lnTo>
                  <a:pt x="21039999" y="11829357"/>
                </a:lnTo>
                <a:lnTo>
                  <a:pt x="0" y="11829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0175" y="322285"/>
            <a:ext cx="7770562" cy="1412829"/>
          </a:xfrm>
          <a:custGeom>
            <a:avLst/>
            <a:gdLst/>
            <a:ahLst/>
            <a:cxnLst/>
            <a:rect r="r" b="b" t="t" l="l"/>
            <a:pathLst>
              <a:path h="1412829" w="7770562">
                <a:moveTo>
                  <a:pt x="0" y="0"/>
                </a:moveTo>
                <a:lnTo>
                  <a:pt x="7770562" y="0"/>
                </a:lnTo>
                <a:lnTo>
                  <a:pt x="7770562" y="1412830"/>
                </a:lnTo>
                <a:lnTo>
                  <a:pt x="0" y="141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0679" y="99165"/>
            <a:ext cx="1536430" cy="1635950"/>
          </a:xfrm>
          <a:custGeom>
            <a:avLst/>
            <a:gdLst/>
            <a:ahLst/>
            <a:cxnLst/>
            <a:rect r="r" b="b" t="t" l="l"/>
            <a:pathLst>
              <a:path h="1635950" w="1536430">
                <a:moveTo>
                  <a:pt x="0" y="0"/>
                </a:moveTo>
                <a:lnTo>
                  <a:pt x="1536430" y="0"/>
                </a:lnTo>
                <a:lnTo>
                  <a:pt x="1536430" y="1635950"/>
                </a:lnTo>
                <a:lnTo>
                  <a:pt x="0" y="1635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4433" y="1209757"/>
            <a:ext cx="6779133" cy="8229600"/>
          </a:xfrm>
          <a:custGeom>
            <a:avLst/>
            <a:gdLst/>
            <a:ahLst/>
            <a:cxnLst/>
            <a:rect r="r" b="b" t="t" l="l"/>
            <a:pathLst>
              <a:path h="8229600" w="6779133">
                <a:moveTo>
                  <a:pt x="0" y="0"/>
                </a:moveTo>
                <a:lnTo>
                  <a:pt x="6779133" y="0"/>
                </a:lnTo>
                <a:lnTo>
                  <a:pt x="6779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80233" y="230165"/>
            <a:ext cx="687044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METODOLOGI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26676" y="2080106"/>
            <a:ext cx="854213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Pengumpulan dan Pengolahan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136" y="2694386"/>
            <a:ext cx="7820508" cy="61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Mengambil data harga penutupan harian tiga s</a:t>
            </a:r>
            <a:r>
              <a:rPr lang="en-US" sz="38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aham (PTBA, SMBR, RMKE) selama 4 tahun.</a:t>
            </a:r>
          </a:p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Melakukan cleaning data dan menghitung return logaritmik harian untuk setiap saham.</a:t>
            </a:r>
          </a:p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Menghitung mean return dan matriks kovarians sebagai parameter model</a:t>
            </a:r>
          </a:p>
          <a:p>
            <a:pPr algn="just">
              <a:lnSpc>
                <a:spcPts val="54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69364" y="2080106"/>
            <a:ext cx="704547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Pembangkitan Bilangan Acak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1382" y="2770586"/>
            <a:ext cx="7914690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3" indent="-399411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Menerapkan Inverse Transform Method untuk menghasilkan bilangan acak Uniform dan distribusi Cauchy.</a:t>
            </a:r>
          </a:p>
          <a:p>
            <a:pPr algn="just">
              <a:lnSpc>
                <a:spcPts val="44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31382" y="4568752"/>
            <a:ext cx="7855836" cy="233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3" indent="-399411" lvl="1">
              <a:lnSpc>
                <a:spcPts val="4624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Menggunakan Acceptance–Rejection Method dengan proposal Cauchy untuk membangkitkan sampel dari distribusi t-Student df = 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1382" y="7113198"/>
            <a:ext cx="7914690" cy="175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3" indent="-399411" lvl="1">
              <a:lnSpc>
                <a:spcPts val="4587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Melakukan validasi acceptance rate secara empiris dan membandingkannya dengan nilai teoritis (≈ 67.29%).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1938">
            <a:off x="-1669220" y="4563687"/>
            <a:ext cx="21626440" cy="12159071"/>
          </a:xfrm>
          <a:custGeom>
            <a:avLst/>
            <a:gdLst/>
            <a:ahLst/>
            <a:cxnLst/>
            <a:rect r="r" b="b" t="t" l="l"/>
            <a:pathLst>
              <a:path h="12159071" w="21626440">
                <a:moveTo>
                  <a:pt x="0" y="0"/>
                </a:moveTo>
                <a:lnTo>
                  <a:pt x="21626440" y="0"/>
                </a:lnTo>
                <a:lnTo>
                  <a:pt x="21626440" y="12159071"/>
                </a:lnTo>
                <a:lnTo>
                  <a:pt x="0" y="12159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409237" y="4437085"/>
            <a:ext cx="7770562" cy="1412829"/>
          </a:xfrm>
          <a:custGeom>
            <a:avLst/>
            <a:gdLst/>
            <a:ahLst/>
            <a:cxnLst/>
            <a:rect r="r" b="b" t="t" l="l"/>
            <a:pathLst>
              <a:path h="1412829" w="7770562">
                <a:moveTo>
                  <a:pt x="0" y="0"/>
                </a:moveTo>
                <a:lnTo>
                  <a:pt x="7770562" y="0"/>
                </a:lnTo>
                <a:lnTo>
                  <a:pt x="7770562" y="1412830"/>
                </a:lnTo>
                <a:lnTo>
                  <a:pt x="0" y="141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3955" y="1028700"/>
            <a:ext cx="8092440" cy="8229600"/>
          </a:xfrm>
          <a:custGeom>
            <a:avLst/>
            <a:gdLst/>
            <a:ahLst/>
            <a:cxnLst/>
            <a:rect r="r" b="b" t="t" l="l"/>
            <a:pathLst>
              <a:path h="8229600" w="8092440">
                <a:moveTo>
                  <a:pt x="0" y="0"/>
                </a:moveTo>
                <a:lnTo>
                  <a:pt x="8092440" y="0"/>
                </a:lnTo>
                <a:lnTo>
                  <a:pt x="80924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009" y="175983"/>
            <a:ext cx="1190071" cy="1143460"/>
          </a:xfrm>
          <a:custGeom>
            <a:avLst/>
            <a:gdLst/>
            <a:ahLst/>
            <a:cxnLst/>
            <a:rect r="r" b="b" t="t" l="l"/>
            <a:pathLst>
              <a:path h="1143460" w="1190071">
                <a:moveTo>
                  <a:pt x="0" y="0"/>
                </a:moveTo>
                <a:lnTo>
                  <a:pt x="1190071" y="0"/>
                </a:lnTo>
                <a:lnTo>
                  <a:pt x="1190071" y="1143459"/>
                </a:lnTo>
                <a:lnTo>
                  <a:pt x="0" y="11434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1385" y="390525"/>
            <a:ext cx="861517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4439"/>
              </a:lnSpc>
              <a:buAutoNum type="arabicPeriod" startAt="1"/>
            </a:pPr>
            <a:r>
              <a:rPr lang="en-US" sz="3699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Simulasi Portofolio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1529" y="962025"/>
            <a:ext cx="8551456" cy="533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097" indent="-357049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Menstandarkan sampel t-Student agar v</a:t>
            </a:r>
            <a:r>
              <a:rPr lang="en-US" sz="3307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arian = 1.</a:t>
            </a:r>
          </a:p>
          <a:p>
            <a:pPr algn="just" marL="714097" indent="-357049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Menerapkan dekomposisi Cholesky untuk membentuk struktur korelasi antar aset.</a:t>
            </a:r>
          </a:p>
          <a:p>
            <a:pPr algn="just" marL="714097" indent="-357049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Menghitung return portofolio per hari menggunakan bobot equal-weighted untuk horizon 30 hari.</a:t>
            </a:r>
          </a:p>
          <a:p>
            <a:pPr algn="just" marL="714097" indent="-357049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Menghitung nilai akhir portofolio dari return yang disimulasikan.</a:t>
            </a:r>
          </a:p>
          <a:p>
            <a:pPr algn="just">
              <a:lnSpc>
                <a:spcPts val="4880"/>
              </a:lnSpc>
            </a:pPr>
          </a:p>
          <a:p>
            <a:pPr algn="just">
              <a:lnSpc>
                <a:spcPts val="500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1959179" y="1589361"/>
            <a:ext cx="6870446" cy="7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M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E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T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O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D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O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L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O</a:t>
            </a:r>
          </a:p>
          <a:p>
            <a:pPr algn="ctr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G</a:t>
            </a:r>
          </a:p>
          <a:p>
            <a:pPr algn="ctr" marL="0" indent="0" lvl="0">
              <a:lnSpc>
                <a:spcPts val="5742"/>
              </a:lnSpc>
            </a:pPr>
            <a:r>
              <a:rPr lang="en-US" sz="6600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0803" y="5392184"/>
            <a:ext cx="704547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Perhitungan Risiko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2459" y="5944634"/>
            <a:ext cx="7228156" cy="174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3784" indent="-356892" lvl="1">
              <a:lnSpc>
                <a:spcPts val="4628"/>
              </a:lnSpc>
              <a:buFont typeface="Arial"/>
              <a:buChar char="•"/>
            </a:pPr>
            <a:r>
              <a:rPr lang="en-US" sz="3306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Menghasilkan distribusi nilai akhir portofolio berdasarkan simulasi berbasis pembangkitan bilangan acak eksplisit.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2459" y="7717649"/>
            <a:ext cx="7982697" cy="11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Menghitung Value at Risk (VaR) 95% dari distribusi kerugian.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2459" y="8856731"/>
            <a:ext cx="8174667" cy="114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Mengevaluasi efektivitas metode pembangkitan bilangan acak terhadap kesesuaian distribusi teoretis.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07551">
            <a:off x="2641187" y="-3344065"/>
            <a:ext cx="21040000" cy="11829356"/>
          </a:xfrm>
          <a:custGeom>
            <a:avLst/>
            <a:gdLst/>
            <a:ahLst/>
            <a:cxnLst/>
            <a:rect r="r" b="b" t="t" l="l"/>
            <a:pathLst>
              <a:path h="11829356" w="21040000">
                <a:moveTo>
                  <a:pt x="0" y="0"/>
                </a:moveTo>
                <a:lnTo>
                  <a:pt x="21040000" y="0"/>
                </a:lnTo>
                <a:lnTo>
                  <a:pt x="21040000" y="11829357"/>
                </a:lnTo>
                <a:lnTo>
                  <a:pt x="0" y="11829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46706" y="-1333135"/>
            <a:ext cx="5994589" cy="3370348"/>
          </a:xfrm>
          <a:custGeom>
            <a:avLst/>
            <a:gdLst/>
            <a:ahLst/>
            <a:cxnLst/>
            <a:rect r="r" b="b" t="t" l="l"/>
            <a:pathLst>
              <a:path h="3370348" w="5994589">
                <a:moveTo>
                  <a:pt x="0" y="0"/>
                </a:moveTo>
                <a:lnTo>
                  <a:pt x="5994588" y="0"/>
                </a:lnTo>
                <a:lnTo>
                  <a:pt x="5994588" y="3370348"/>
                </a:lnTo>
                <a:lnTo>
                  <a:pt x="0" y="3370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82275"/>
            <a:ext cx="6414349" cy="3805990"/>
          </a:xfrm>
          <a:custGeom>
            <a:avLst/>
            <a:gdLst/>
            <a:ahLst/>
            <a:cxnLst/>
            <a:rect r="r" b="b" t="t" l="l"/>
            <a:pathLst>
              <a:path h="3805990" w="6414349">
                <a:moveTo>
                  <a:pt x="0" y="0"/>
                </a:moveTo>
                <a:lnTo>
                  <a:pt x="6414349" y="0"/>
                </a:lnTo>
                <a:lnTo>
                  <a:pt x="6414349" y="3805990"/>
                </a:lnTo>
                <a:lnTo>
                  <a:pt x="0" y="380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</a:blip>
            <a:stretch>
              <a:fillRect l="0" t="-6165" r="0" b="-1243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6983" y="-104775"/>
            <a:ext cx="5094033" cy="181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5654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HASIL DAN PEMBAHASAN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54618" y="2514480"/>
            <a:ext cx="10081458" cy="292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2883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Histogram menunjukkan penyebaran distribusi return harian dari gabungan PTBA.JK, SMBR.JK, dan RMKE.JK</a:t>
            </a:r>
          </a:p>
          <a:p>
            <a:pPr algn="just" marL="604519" indent="-302260" lvl="1">
              <a:lnSpc>
                <a:spcPts val="2883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Mayoritas return berada dekat dengan 0% yang menandakan stabilitas jangka pendek.</a:t>
            </a:r>
          </a:p>
          <a:p>
            <a:pPr algn="just" marL="604519" indent="-302260" lvl="1">
              <a:lnSpc>
                <a:spcPts val="2883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Kurva merah menggambarkan pola distribusi keseluruhan yang menu jukkan fat-tails.</a:t>
            </a:r>
          </a:p>
          <a:p>
            <a:pPr algn="just" marL="604519" indent="-302260" lvl="1">
              <a:lnSpc>
                <a:spcPts val="2883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Pola tersebut konsisten dengan karakteristik return pasar saham yang memiliki nilai ekstrem.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9408" y="1970538"/>
            <a:ext cx="882377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200"/>
              </a:lnSpc>
              <a:buAutoNum type="arabicPeriod" startAt="1"/>
            </a:pPr>
            <a:r>
              <a:rPr lang="en-US" sz="35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DISTRIBUSI RETURN HASIL PORTOFOLIO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29408" y="5560956"/>
            <a:ext cx="882377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200"/>
              </a:lnSpc>
              <a:buAutoNum type="arabicPeriod" startAt="1"/>
            </a:pPr>
            <a:r>
              <a:rPr lang="en-US" sz="35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KARAKTERISTIK STATISTIK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4618" y="6065781"/>
            <a:ext cx="9909290" cy="155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Return portofolio terlihat simetris namun ekornya tebal. Ekor kiri yang terlihat lebih panjang menandakan bahwa kemungkinan kerugian besar sedikit lebih tinggi dibandingkan kemungkinan keuntungan besar.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Meningkatkan dasar pemilihian distribusi t-Student sebagai model probabilitas.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9408" y="7876667"/>
            <a:ext cx="882377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200"/>
              </a:lnSpc>
              <a:buAutoNum type="arabicPeriod" startAt="1"/>
            </a:pPr>
            <a:r>
              <a:rPr lang="en-US" sz="35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HUBUNGAN DENGAN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4618" y="8486267"/>
            <a:ext cx="9737122" cy="155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Distribusi normal tidak sempurna yang membuat pendekatan t-Student lebih realistis dibanding normal</a:t>
            </a:r>
          </a:p>
          <a:p>
            <a:pPr algn="just" marL="604519" indent="-302260" lvl="1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Grafik memperkuat validitas penggunaan metode pembangkitan bilangan acak dengan df = 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0384" y="9551509"/>
            <a:ext cx="3403051" cy="32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2300" u="sng">
                <a:solidFill>
                  <a:srgbClr val="347571"/>
                </a:solidFill>
                <a:latin typeface="Marykate"/>
                <a:ea typeface="Marykate"/>
                <a:cs typeface="Marykate"/>
                <a:sym typeface="Marykate"/>
              </a:rPr>
              <a:t>Histogram Distribusi Return Harian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78500" y="3485640"/>
            <a:ext cx="6046819" cy="6046819"/>
          </a:xfrm>
          <a:custGeom>
            <a:avLst/>
            <a:gdLst/>
            <a:ahLst/>
            <a:cxnLst/>
            <a:rect r="r" b="b" t="t" l="l"/>
            <a:pathLst>
              <a:path h="6046819" w="6046819">
                <a:moveTo>
                  <a:pt x="0" y="0"/>
                </a:moveTo>
                <a:lnTo>
                  <a:pt x="6046819" y="0"/>
                </a:lnTo>
                <a:lnTo>
                  <a:pt x="6046819" y="6046819"/>
                </a:lnTo>
                <a:lnTo>
                  <a:pt x="0" y="6046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57150" cap="rnd">
            <a:solidFill>
              <a:srgbClr val="347571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40140">
            <a:off x="1650922" y="-1303674"/>
            <a:ext cx="7427915" cy="3349314"/>
          </a:xfrm>
          <a:custGeom>
            <a:avLst/>
            <a:gdLst/>
            <a:ahLst/>
            <a:cxnLst/>
            <a:rect r="r" b="b" t="t" l="l"/>
            <a:pathLst>
              <a:path h="3349314" w="7427915">
                <a:moveTo>
                  <a:pt x="0" y="3349315"/>
                </a:moveTo>
                <a:lnTo>
                  <a:pt x="7427914" y="3349315"/>
                </a:lnTo>
                <a:lnTo>
                  <a:pt x="7427914" y="0"/>
                </a:lnTo>
                <a:lnTo>
                  <a:pt x="0" y="0"/>
                </a:lnTo>
                <a:lnTo>
                  <a:pt x="0" y="33493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7373" y="3769775"/>
            <a:ext cx="4507355" cy="4668635"/>
          </a:xfrm>
          <a:custGeom>
            <a:avLst/>
            <a:gdLst/>
            <a:ahLst/>
            <a:cxnLst/>
            <a:rect r="r" b="b" t="t" l="l"/>
            <a:pathLst>
              <a:path h="4668635" w="4507355">
                <a:moveTo>
                  <a:pt x="0" y="0"/>
                </a:moveTo>
                <a:lnTo>
                  <a:pt x="4507355" y="0"/>
                </a:lnTo>
                <a:lnTo>
                  <a:pt x="4507355" y="4668636"/>
                </a:lnTo>
                <a:lnTo>
                  <a:pt x="0" y="466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649">
            <a:off x="10992839" y="5983464"/>
            <a:ext cx="7621850" cy="4285246"/>
          </a:xfrm>
          <a:custGeom>
            <a:avLst/>
            <a:gdLst/>
            <a:ahLst/>
            <a:cxnLst/>
            <a:rect r="r" b="b" t="t" l="l"/>
            <a:pathLst>
              <a:path h="4285246" w="7621850">
                <a:moveTo>
                  <a:pt x="0" y="0"/>
                </a:moveTo>
                <a:lnTo>
                  <a:pt x="7621850" y="0"/>
                </a:lnTo>
                <a:lnTo>
                  <a:pt x="7621850" y="4285246"/>
                </a:lnTo>
                <a:lnTo>
                  <a:pt x="0" y="428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649">
            <a:off x="10992839" y="4910116"/>
            <a:ext cx="7621850" cy="4285246"/>
          </a:xfrm>
          <a:custGeom>
            <a:avLst/>
            <a:gdLst/>
            <a:ahLst/>
            <a:cxnLst/>
            <a:rect r="r" b="b" t="t" l="l"/>
            <a:pathLst>
              <a:path h="4285246" w="7621850">
                <a:moveTo>
                  <a:pt x="0" y="0"/>
                </a:moveTo>
                <a:lnTo>
                  <a:pt x="7621850" y="0"/>
                </a:lnTo>
                <a:lnTo>
                  <a:pt x="7621850" y="4285246"/>
                </a:lnTo>
                <a:lnTo>
                  <a:pt x="0" y="428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649">
            <a:off x="11075371" y="480937"/>
            <a:ext cx="7151987" cy="4021074"/>
          </a:xfrm>
          <a:custGeom>
            <a:avLst/>
            <a:gdLst/>
            <a:ahLst/>
            <a:cxnLst/>
            <a:rect r="r" b="b" t="t" l="l"/>
            <a:pathLst>
              <a:path h="4021074" w="7151987">
                <a:moveTo>
                  <a:pt x="0" y="0"/>
                </a:moveTo>
                <a:lnTo>
                  <a:pt x="7151987" y="0"/>
                </a:lnTo>
                <a:lnTo>
                  <a:pt x="7151987" y="4021074"/>
                </a:lnTo>
                <a:lnTo>
                  <a:pt x="0" y="4021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07373" y="2727483"/>
            <a:ext cx="4507355" cy="4668635"/>
          </a:xfrm>
          <a:custGeom>
            <a:avLst/>
            <a:gdLst/>
            <a:ahLst/>
            <a:cxnLst/>
            <a:rect r="r" b="b" t="t" l="l"/>
            <a:pathLst>
              <a:path h="4668635" w="4507355">
                <a:moveTo>
                  <a:pt x="0" y="0"/>
                </a:moveTo>
                <a:lnTo>
                  <a:pt x="4507355" y="0"/>
                </a:lnTo>
                <a:lnTo>
                  <a:pt x="4507355" y="4668635"/>
                </a:lnTo>
                <a:lnTo>
                  <a:pt x="0" y="466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34047" y="2195608"/>
            <a:ext cx="2957424" cy="1667890"/>
          </a:xfrm>
          <a:custGeom>
            <a:avLst/>
            <a:gdLst/>
            <a:ahLst/>
            <a:cxnLst/>
            <a:rect r="r" b="b" t="t" l="l"/>
            <a:pathLst>
              <a:path h="1667890" w="2957424">
                <a:moveTo>
                  <a:pt x="0" y="0"/>
                </a:moveTo>
                <a:lnTo>
                  <a:pt x="2957425" y="0"/>
                </a:lnTo>
                <a:lnTo>
                  <a:pt x="2957425" y="1667890"/>
                </a:lnTo>
                <a:lnTo>
                  <a:pt x="0" y="1667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6000"/>
            </a:blip>
            <a:stretch>
              <a:fillRect l="0" t="0" r="0" b="-145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20114" y="114557"/>
            <a:ext cx="1478371" cy="1028700"/>
          </a:xfrm>
          <a:custGeom>
            <a:avLst/>
            <a:gdLst/>
            <a:ahLst/>
            <a:cxnLst/>
            <a:rect r="r" b="b" t="t" l="l"/>
            <a:pathLst>
              <a:path h="1028700" w="1478371">
                <a:moveTo>
                  <a:pt x="0" y="0"/>
                </a:moveTo>
                <a:lnTo>
                  <a:pt x="1478372" y="0"/>
                </a:lnTo>
                <a:lnTo>
                  <a:pt x="147837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87493" y="3863498"/>
            <a:ext cx="3333572" cy="1870967"/>
          </a:xfrm>
          <a:custGeom>
            <a:avLst/>
            <a:gdLst/>
            <a:ahLst/>
            <a:cxnLst/>
            <a:rect r="r" b="b" t="t" l="l"/>
            <a:pathLst>
              <a:path h="1870967" w="3333572">
                <a:moveTo>
                  <a:pt x="0" y="0"/>
                </a:moveTo>
                <a:lnTo>
                  <a:pt x="3333572" y="0"/>
                </a:lnTo>
                <a:lnTo>
                  <a:pt x="3333572" y="1870967"/>
                </a:lnTo>
                <a:lnTo>
                  <a:pt x="0" y="1870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380" y="3863498"/>
            <a:ext cx="5398129" cy="5398129"/>
          </a:xfrm>
          <a:custGeom>
            <a:avLst/>
            <a:gdLst/>
            <a:ahLst/>
            <a:cxnLst/>
            <a:rect r="r" b="b" t="t" l="l"/>
            <a:pathLst>
              <a:path h="5398129" w="5398129">
                <a:moveTo>
                  <a:pt x="0" y="0"/>
                </a:moveTo>
                <a:lnTo>
                  <a:pt x="5398129" y="0"/>
                </a:lnTo>
                <a:lnTo>
                  <a:pt x="5398129" y="5398129"/>
                </a:lnTo>
                <a:lnTo>
                  <a:pt x="0" y="53981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57150" cap="sq">
            <a:solidFill>
              <a:srgbClr val="347571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407455" y="-123825"/>
            <a:ext cx="591484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6"/>
              </a:lnSpc>
            </a:pPr>
            <a:r>
              <a:rPr lang="en-US" sz="6413">
                <a:solidFill>
                  <a:srgbClr val="347571"/>
                </a:solidFill>
                <a:latin typeface="Funtastic"/>
                <a:ea typeface="Funtastic"/>
                <a:cs typeface="Funtastic"/>
                <a:sym typeface="Funtastic"/>
              </a:rPr>
              <a:t>HASIL DAN PEMBAHASAN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0754" y="993135"/>
            <a:ext cx="592437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AutoNum type="arabicPeriod" startAt="1"/>
            </a:pPr>
            <a:r>
              <a:rPr lang="en-US" sz="35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PERHITUNGAN VAR 95%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7337" y="1696243"/>
            <a:ext cx="6756431" cy="19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Didapatkan hasil VaR 95% adalah Rp  11.990.226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Dapat diartikan ada 5% peluang portofolio turun lebih dari Rp 12 juta dalam 30 hari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Nilai portofolio pada cutoff VaR adalah Rp 88 juta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6390" y="5401090"/>
            <a:ext cx="528874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200"/>
              </a:lnSpc>
              <a:buAutoNum type="arabicPeriod" startAt="1"/>
            </a:pPr>
            <a:r>
              <a:rPr lang="en-US" sz="3500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INTERPRETASI RISIKO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69255" y="5924965"/>
            <a:ext cx="6483014" cy="396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Portofolio berada pada kategori risiko sedang dengan potensi kerugian maksimum sekitar 12% dalam kondisi buruk.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Distribusi nilai akhir yang menunjukkan ekor tebal dapat memperkuat penggunaan t-Student.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Metode Acceptance-Rejection dan Inverse Transform terbukti efektif dikarenakan hasil empiris konsisten dengan teori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9334" y="3082448"/>
            <a:ext cx="4748879" cy="109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1250" indent="-365625" lvl="1">
              <a:lnSpc>
                <a:spcPts val="4064"/>
              </a:lnSpc>
              <a:buAutoNum type="arabicPeriod" startAt="1"/>
            </a:pPr>
            <a:r>
              <a:rPr lang="en-US" sz="3386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DISTRIBUSI NILAI AKHIR PORTOFOLIO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46034" y="4226975"/>
            <a:ext cx="4216328" cy="396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Rata - rata nilai akhir portofolio adalah Rp. 103.042.896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Menunjukkan return positif sekitar  3% dalam 30 hari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Garis hijau menunjukkan posisi rata-rata simulasi yang berada di atas modal awal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6328" y="9415697"/>
            <a:ext cx="4132863" cy="32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2300" u="sng">
                <a:solidFill>
                  <a:srgbClr val="347571"/>
                </a:solidFill>
                <a:latin typeface="Marykate"/>
                <a:ea typeface="Marykate"/>
                <a:cs typeface="Marykate"/>
                <a:sym typeface="Marykate"/>
              </a:rPr>
              <a:t>Histogram Simulasi Nilai Akhir Portofolio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7035" y="-1885381"/>
            <a:ext cx="16007119" cy="15981650"/>
          </a:xfrm>
          <a:custGeom>
            <a:avLst/>
            <a:gdLst/>
            <a:ahLst/>
            <a:cxnLst/>
            <a:rect r="r" b="b" t="t" l="l"/>
            <a:pathLst>
              <a:path h="15981650" w="16007119">
                <a:moveTo>
                  <a:pt x="0" y="0"/>
                </a:moveTo>
                <a:lnTo>
                  <a:pt x="16007119" y="0"/>
                </a:lnTo>
                <a:lnTo>
                  <a:pt x="16007119" y="15981650"/>
                </a:lnTo>
                <a:lnTo>
                  <a:pt x="0" y="1598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6411" y="1369019"/>
            <a:ext cx="6602992" cy="6766516"/>
          </a:xfrm>
          <a:custGeom>
            <a:avLst/>
            <a:gdLst/>
            <a:ahLst/>
            <a:cxnLst/>
            <a:rect r="r" b="b" t="t" l="l"/>
            <a:pathLst>
              <a:path h="6766516" w="6602992">
                <a:moveTo>
                  <a:pt x="0" y="0"/>
                </a:moveTo>
                <a:lnTo>
                  <a:pt x="6602993" y="0"/>
                </a:lnTo>
                <a:lnTo>
                  <a:pt x="6602993" y="6766517"/>
                </a:lnTo>
                <a:lnTo>
                  <a:pt x="0" y="6766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8029" y="1197569"/>
            <a:ext cx="685076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</a:pPr>
            <a:r>
              <a:rPr lang="en-US" sz="8799" strike="noStrike" u="none">
                <a:solidFill>
                  <a:srgbClr val="FFCB64"/>
                </a:solidFill>
                <a:latin typeface="Funtastic"/>
                <a:ea typeface="Funtastic"/>
                <a:cs typeface="Funtastic"/>
                <a:sym typeface="Funtastic"/>
              </a:rPr>
              <a:t>KESIMPULAN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95976"/>
            <a:ext cx="9509426" cy="57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4"/>
              </a:lnSpc>
            </a:pPr>
            <a:r>
              <a:rPr lang="en-US" sz="3010">
                <a:solidFill>
                  <a:srgbClr val="FFF7E7"/>
                </a:solidFill>
                <a:latin typeface="Marykate"/>
                <a:ea typeface="Marykate"/>
                <a:cs typeface="Marykate"/>
                <a:sym typeface="Marykate"/>
              </a:rPr>
              <a:t>Metode Inverse Transform dan Acceptance-Rejection berhasil digunakan untuk membangkitkan distribusi t-Student secara akurat dengan acceptance rate empiris 67.5% yang sama sesuai nilai teoritis. Pola return portofolio memperlihatkan fat-tails sehingga penggunaan distribusi t dengan df=4 efektif untuk memodelkan karakteristik data. Pada simulasi dapat dilihat nilai akhir portofolio rata-rata mencapai Rp 103.04 juta dengan return sekitar 3% dalam 30 hari. Sedangkan, nilai VaR 95% sebesar Rp 12 juta menunjukkan adanya 5% peluang kerugian yang lebih besar. Hal ini menunjukkan bahwa portofolio memiliki risiko sedang namun tetap memberikan potensi keuntungan dan metode pembangkitanbilangan acak memberikan hasil yang konsisten, efektif, dan dapat divalidasi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DAG5JX5p9bM</dc:identifier>
  <dcterms:modified xsi:type="dcterms:W3CDTF">2011-08-01T06:04:30Z</dcterms:modified>
  <cp:revision>1</cp:revision>
  <dc:title>PPT_8_RB</dc:title>
</cp:coreProperties>
</file>